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4"/>
  </p:notesMasterIdLst>
  <p:sldIdLst>
    <p:sldId id="256" r:id="rId2"/>
    <p:sldId id="257" r:id="rId3"/>
    <p:sldId id="258" r:id="rId4"/>
    <p:sldId id="259" r:id="rId5"/>
    <p:sldId id="276" r:id="rId6"/>
    <p:sldId id="260" r:id="rId7"/>
    <p:sldId id="261" r:id="rId8"/>
    <p:sldId id="262" r:id="rId9"/>
    <p:sldId id="282" r:id="rId10"/>
    <p:sldId id="264" r:id="rId11"/>
    <p:sldId id="278" r:id="rId12"/>
    <p:sldId id="266" r:id="rId13"/>
    <p:sldId id="277" r:id="rId14"/>
    <p:sldId id="268" r:id="rId15"/>
    <p:sldId id="275" r:id="rId16"/>
    <p:sldId id="286" r:id="rId17"/>
    <p:sldId id="287" r:id="rId18"/>
    <p:sldId id="267" r:id="rId19"/>
    <p:sldId id="271" r:id="rId20"/>
    <p:sldId id="289" r:id="rId21"/>
    <p:sldId id="279" r:id="rId22"/>
    <p:sldId id="280" r:id="rId23"/>
    <p:sldId id="281" r:id="rId24"/>
    <p:sldId id="284" r:id="rId25"/>
    <p:sldId id="283" r:id="rId26"/>
    <p:sldId id="285" r:id="rId27"/>
    <p:sldId id="290" r:id="rId28"/>
    <p:sldId id="291" r:id="rId29"/>
    <p:sldId id="292" r:id="rId30"/>
    <p:sldId id="293" r:id="rId31"/>
    <p:sldId id="269" r:id="rId32"/>
    <p:sldId id="270" r:id="rId33"/>
  </p:sldIdLst>
  <p:sldSz cx="13004800" cy="7315200"/>
  <p:notesSz cx="6858000" cy="9144000"/>
  <p:embeddedFontLst>
    <p:embeddedFont>
      <p:font typeface="Cascadia Mono" panose="020B0609020000020004" pitchFamily="49" charset="0"/>
      <p:regular r:id="rId35"/>
      <p:bold r:id="rId36"/>
    </p:embeddedFont>
    <p:embeddedFont>
      <p:font typeface="Street Threat" panose="02000500000000000000" pitchFamily="2" charset="0"/>
      <p:regular r:id="rId37"/>
    </p:embeddedFont>
    <p:embeddedFont>
      <p:font typeface="Century Schoolbook" panose="02040604050505020304" pitchFamily="18" charset="0"/>
      <p:regular r:id="rId38"/>
      <p:bold r:id="rId39"/>
      <p:italic r:id="rId40"/>
      <p:boldItalic r:id="rId41"/>
    </p:embeddedFont>
    <p:embeddedFont>
      <p:font typeface="Calibri" panose="020F0502020204030204" pitchFamily="34" charset="0"/>
      <p:regular r:id="rId42"/>
      <p:bold r:id="rId43"/>
      <p:italic r:id="rId44"/>
      <p:boldItalic r:id="rId45"/>
    </p:embeddedFont>
    <p:embeddedFont>
      <p:font typeface="Cascadia Code" panose="020B0609020000020004" pitchFamily="49" charset="0"/>
      <p:regular r:id="rId46"/>
      <p:bold r:id="rId47"/>
    </p:embeddedFont>
    <p:embeddedFont>
      <p:font typeface="Arial Nova Cond Light" panose="020B0306020202020204" pitchFamily="34" charset="0"/>
      <p:regular r:id="rId48"/>
      <p:italic r:id="rId49"/>
    </p:embeddedFont>
    <p:embeddedFont>
      <p:font typeface="Wingdings 2" panose="05020102010507070707" pitchFamily="18" charset="2"/>
      <p:regular r:id="rId50"/>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660"/>
  </p:normalViewPr>
  <p:slideViewPr>
    <p:cSldViewPr snapToGrid="0">
      <p:cViewPr varScale="1">
        <p:scale>
          <a:sx n="104" d="100"/>
          <a:sy n="104" d="100"/>
        </p:scale>
        <p:origin x="7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30.06.2023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20</a:t>
            </a:fld>
            <a:endParaRPr lang="ru-RU"/>
          </a:p>
        </p:txBody>
      </p:sp>
    </p:spTree>
    <p:extLst>
      <p:ext uri="{BB962C8B-B14F-4D97-AF65-F5344CB8AC3E}">
        <p14:creationId xmlns:p14="http://schemas.microsoft.com/office/powerpoint/2010/main" val="25511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32</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30.06.2023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30.06.2023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30.06.2023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30.06.2023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30.06.2023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30.06.2023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30.06.2023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emorisecodead/BeastExample/blob/main/Examples/RESTFulAPI/RESTFulAPIExample.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memorisecodead/BeastExample/blob/main/Examples/RESTFulAPI/RESTFulAPIExample.h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github.com/boostorg/beast"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::request</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a:solidFill>
                  <a:srgbClr val="92D050"/>
                </a:solidFill>
                <a:latin typeface="Cascadia Code" panose="020B0609020000020004" pitchFamily="49" charset="0"/>
                <a:cs typeface="Cascadia Code" panose="020B0609020000020004" pitchFamily="49" charset="0"/>
              </a:rPr>
              <a:t>http::response</a:t>
            </a:r>
            <a:r>
              <a:rPr lang="en-US" sz="1400" b="1" dirty="0">
                <a:solidFill>
                  <a:schemeClr val="bg1"/>
                </a:solidFill>
                <a:latin typeface="Cascadia Code" panose="020B0609020000020004" pitchFamily="49" charset="0"/>
                <a:cs typeface="Cascadia Code" panose="020B0609020000020004" pitchFamily="49" charset="0"/>
              </a:rPr>
              <a:t>: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http::read</a:t>
            </a:r>
            <a:r>
              <a:rPr lang="en-US" sz="1400" b="1" dirty="0">
                <a:solidFill>
                  <a:schemeClr val="bg1"/>
                </a:solidFill>
                <a:latin typeface="Cascadia Code" panose="020B0609020000020004" pitchFamily="49" charset="0"/>
                <a:cs typeface="Cascadia Code" panose="020B0609020000020004" pitchFamily="49" charset="0"/>
              </a:rPr>
              <a:t>: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::async_write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http::async_read</a:t>
            </a:r>
            <a:r>
              <a:rPr lang="en-US" sz="1400" b="1" dirty="0">
                <a:solidFill>
                  <a:schemeClr val="bg1"/>
                </a:solidFill>
                <a:latin typeface="Cascadia Code" panose="020B0609020000020004" pitchFamily="49" charset="0"/>
                <a:cs typeface="Cascadia Code" panose="020B0609020000020004" pitchFamily="49" charset="0"/>
              </a:rPr>
              <a:t>: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async_write</a:t>
            </a:r>
            <a:r>
              <a:rPr lang="en-US" sz="1400" b="1" dirty="0">
                <a:solidFill>
                  <a:srgbClr val="92D050"/>
                </a:solidFill>
                <a:latin typeface="Cascadia Code" panose="020B0609020000020004" pitchFamily="49" charset="0"/>
                <a:cs typeface="Cascadia Code" panose="020B0609020000020004" pitchFamily="49" charset="0"/>
              </a:rPr>
              <a:t> and </a:t>
            </a:r>
            <a:r>
              <a:rPr lang="en-US" sz="1400" b="1" dirty="0" err="1">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::context</a:t>
            </a:r>
            <a:r>
              <a:rPr lang="en-US" sz="1400" b="1" dirty="0">
                <a:solidFill>
                  <a:schemeClr val="bg1"/>
                </a:solidFill>
                <a:latin typeface="Cascadia Code" panose="020B0609020000020004" pitchFamily="49" charset="0"/>
                <a:cs typeface="Cascadia Code" panose="020B0609020000020004" pitchFamily="49" charset="0"/>
              </a:rPr>
              <a: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rgbClr val="92D050"/>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::socket</a:t>
            </a:r>
            <a:r>
              <a:rPr lang="en-US" sz="1400" b="1" dirty="0">
                <a:solidFill>
                  <a:schemeClr val="bg1"/>
                </a:solidFill>
                <a:latin typeface="Cascadia Code" panose="020B0609020000020004" pitchFamily="49" charset="0"/>
                <a:cs typeface="Cascadia Code" panose="020B0609020000020004" pitchFamily="49" charset="0"/>
              </a:rPr>
              <a: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::acceptor</a:t>
            </a:r>
            <a:r>
              <a:rPr lang="en-US" sz="1400" b="1" dirty="0">
                <a:solidFill>
                  <a:schemeClr val="bg1"/>
                </a:solidFill>
                <a:latin typeface="Cascadia Code" panose="020B0609020000020004" pitchFamily="49" charset="0"/>
                <a:cs typeface="Cascadia Code" panose="020B0609020000020004" pitchFamily="49" charset="0"/>
              </a:rPr>
              <a:t>: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12</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9" name="Прямоугольник 8"/>
          <p:cNvSpPr/>
          <p:nvPr/>
        </p:nvSpPr>
        <p:spPr>
          <a:xfrm>
            <a:off x="386571" y="3540819"/>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571" y="6776843"/>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71" y="1044212"/>
            <a:ext cx="7547820" cy="2542787"/>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1" y="3942534"/>
            <a:ext cx="7798863" cy="2957807"/>
          </a:xfrm>
          <a:prstGeom prst="rect">
            <a:avLst/>
          </a:prstGeom>
        </p:spPr>
      </p:pic>
      <p:sp>
        <p:nvSpPr>
          <p:cNvPr id="7" name="Прямоугольник 6"/>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Tree>
    <p:extLst>
      <p:ext uri="{BB962C8B-B14F-4D97-AF65-F5344CB8AC3E}">
        <p14:creationId xmlns:p14="http://schemas.microsoft.com/office/powerpoint/2010/main" val="6783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37666"/>
            <a:ext cx="11549790" cy="646331"/>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Representational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Transfer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architectural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style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distributed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applications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based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protocol</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1944899"/>
            <a:ext cx="10283584" cy="646331"/>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basic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idea</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behind</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smtClean="0">
                <a:solidFill>
                  <a:schemeClr val="bg1"/>
                </a:solidFill>
                <a:latin typeface="Cascadia Code" panose="020B0609020000020004" pitchFamily="49" charset="0"/>
                <a:cs typeface="Cascadia Code" panose="020B0609020000020004" pitchFamily="49" charset="0"/>
              </a:rPr>
              <a:t>is</a:t>
            </a:r>
            <a:r>
              <a:rPr lang="en-US" sz="1800" b="1" dirty="0">
                <a:solidFill>
                  <a:schemeClr val="bg1"/>
                </a:solidFill>
                <a:latin typeface="Cascadia Code" panose="020B0609020000020004" pitchFamily="49" charset="0"/>
                <a:cs typeface="Cascadia Code" panose="020B0609020000020004" pitchFamily="49" charset="0"/>
              </a:rPr>
              <a:t> that the client and server </a:t>
            </a:r>
            <a:r>
              <a:rPr lang="en-US" sz="1800" b="1" dirty="0" smtClean="0">
                <a:solidFill>
                  <a:schemeClr val="bg1"/>
                </a:solidFill>
                <a:latin typeface="Cascadia Code" panose="020B0609020000020004" pitchFamily="49" charset="0"/>
                <a:cs typeface="Cascadia Code" panose="020B0609020000020004" pitchFamily="49" charset="0"/>
              </a:rPr>
              <a:t>exchange</a:t>
            </a:r>
          </a:p>
          <a:p>
            <a:r>
              <a:rPr lang="en-US" sz="1800" b="1" dirty="0" smtClean="0">
                <a:solidFill>
                  <a:schemeClr val="bg1"/>
                </a:solidFill>
                <a:latin typeface="Cascadia Code" panose="020B0609020000020004" pitchFamily="49" charset="0"/>
                <a:cs typeface="Cascadia Code" panose="020B0609020000020004" pitchFamily="49" charset="0"/>
              </a:rPr>
              <a:t>resources </a:t>
            </a:r>
            <a:r>
              <a:rPr lang="en-US" sz="1800" b="1" dirty="0">
                <a:solidFill>
                  <a:schemeClr val="bg1"/>
                </a:solidFill>
                <a:latin typeface="Cascadia Code" panose="020B0609020000020004" pitchFamily="49" charset="0"/>
                <a:cs typeface="Cascadia Code" panose="020B0609020000020004" pitchFamily="49" charset="0"/>
              </a:rPr>
              <a:t>in the form of representations of the states of those resources.</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4" name="Рисунок 13"/>
          <p:cNvPicPr>
            <a:picLocks noChangeAspect="1"/>
          </p:cNvPicPr>
          <p:nvPr/>
        </p:nvPicPr>
        <p:blipFill rotWithShape="1">
          <a:blip r:embed="rId2">
            <a:extLst>
              <a:ext uri="{28A0092B-C50C-407E-A947-70E740481C1C}">
                <a14:useLocalDpi xmlns:a14="http://schemas.microsoft.com/office/drawing/2010/main" val="0"/>
              </a:ext>
            </a:extLst>
          </a:blip>
          <a:srcRect t="18781"/>
          <a:stretch/>
        </p:blipFill>
        <p:spPr>
          <a:xfrm>
            <a:off x="1492144" y="3274142"/>
            <a:ext cx="9359392" cy="3990832"/>
          </a:xfrm>
          <a:prstGeom prst="rect">
            <a:avLst/>
          </a:prstGeom>
        </p:spPr>
      </p:pic>
      <p:sp>
        <p:nvSpPr>
          <p:cNvPr id="15" name="Прямоугольник 14"/>
          <p:cNvSpPr/>
          <p:nvPr/>
        </p:nvSpPr>
        <p:spPr>
          <a:xfrm>
            <a:off x="386571" y="2752132"/>
            <a:ext cx="2743059" cy="369332"/>
          </a:xfrm>
          <a:prstGeom prst="rect">
            <a:avLst/>
          </a:prstGeom>
        </p:spPr>
        <p:txBody>
          <a:bodyPr wrap="none">
            <a:spAutoFit/>
          </a:bodyPr>
          <a:lstStyle/>
          <a:p>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Architectural:</a:t>
            </a: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9927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643258"/>
            <a:ext cx="11064568" cy="4247317"/>
          </a:xfrm>
          <a:prstGeom prst="rect">
            <a:avLst/>
          </a:prstGeom>
        </p:spPr>
        <p:txBody>
          <a:bodyPr wrap="square">
            <a:spAutoFit/>
          </a:bodyPr>
          <a:lstStyle/>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Client-server architecture: clients and servers must be separated so that they can evolve independently of each other.</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Stateless: each client request must contain all necessary information for the server to be able to process this request. The server should not store state between client requests.</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Caching: clients must be able to cache server responses to reduce the load on the server and improve performance.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Uniform interface: clients and servers should use a uniform interface for sharing resources. This interface should be easy to understand and predictable.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chemeClr val="bg1"/>
                </a:solidFill>
                <a:latin typeface="Cascadia Code" panose="020B0609020000020004" pitchFamily="49" charset="0"/>
                <a:cs typeface="Cascadia Code" panose="020B0609020000020004" pitchFamily="49" charset="0"/>
              </a:rPr>
              <a:t>Layered architecture: servers can be layered, such as load balancers, caching servers, etc., to improve performance and scalability.</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386571" y="1137666"/>
            <a:ext cx="5032147" cy="369332"/>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645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355312"/>
          </a:xfrm>
          <a:prstGeom prst="rect">
            <a:avLst/>
          </a:prstGeom>
        </p:spPr>
        <p:txBody>
          <a:bodyPr wrap="square">
            <a:spAutoFit/>
          </a:bodyPr>
          <a:lstStyle/>
          <a:p>
            <a:pPr marL="228593" indent="-228593">
              <a:buFont typeface="Arial" panose="020B0604020202020204" pitchFamily="34" charset="0"/>
              <a:buChar char="•"/>
            </a:pP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Representational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State Transfer Application Programming </a:t>
            </a: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Interface is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1724"/>
            <a:ext cx="9655217" cy="7478970"/>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0" y="-641830"/>
            <a:ext cx="7030997" cy="7957030"/>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261201" y="123235"/>
            <a:ext cx="1874231" cy="769441"/>
          </a:xfrm>
          <a:prstGeom prst="rect">
            <a:avLst/>
          </a:prstGeom>
          <a:effectLst>
            <a:outerShdw blurRad="50800" dist="38100" algn="l" rotWithShape="0">
              <a:prstClr val="black">
                <a:alpha val="40000"/>
              </a:prstClr>
            </a:outerShdw>
          </a:effectLst>
        </p:spPr>
        <p:txBody>
          <a:bodyPr wrap="none">
            <a:spAutoFit/>
          </a:bodyPr>
          <a:lstStyle/>
          <a:p>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p:txBody>
      </p:sp>
      <p:sp>
        <p:nvSpPr>
          <p:cNvPr id="6" name="Прямоугольник 5"/>
          <p:cNvSpPr/>
          <p:nvPr/>
        </p:nvSpPr>
        <p:spPr>
          <a:xfrm>
            <a:off x="261201" y="892676"/>
            <a:ext cx="4979393" cy="2862322"/>
          </a:xfrm>
          <a:prstGeom prst="rect">
            <a:avLst/>
          </a:prstGeom>
        </p:spPr>
        <p:txBody>
          <a:bodyPr wrap="square">
            <a:spAutoFit/>
          </a:bodyPr>
          <a:lstStyle/>
          <a:p>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conforms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means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uses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all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basic</a:t>
            </a:r>
            <a:r>
              <a:rPr lang="ru-RU" sz="1800" b="1" dirty="0">
                <a:solidFill>
                  <a:srgbClr val="92D050"/>
                </a:solidFill>
                <a:latin typeface="Cascadia Code" panose="020B0609020000020004" pitchFamily="49" charset="0"/>
                <a:cs typeface="Cascadia Code" panose="020B0609020000020004" pitchFamily="49" charset="0"/>
              </a:rPr>
              <a:t> REST </a:t>
            </a:r>
            <a:r>
              <a:rPr lang="ru-RU" sz="1800" b="1" dirty="0" err="1">
                <a:solidFill>
                  <a:srgbClr val="92D050"/>
                </a:solidFill>
                <a:latin typeface="Cascadia Code" panose="020B0609020000020004" pitchFamily="49" charset="0"/>
                <a:cs typeface="Cascadia Code" panose="020B0609020000020004" pitchFamily="49" charset="0"/>
              </a:rPr>
              <a:t>principles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caching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uniform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interface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etc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a:t>
            </a:r>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must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also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standard</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(GET, POST, PUT, DELETE)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URIs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resources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261201" y="3800675"/>
            <a:ext cx="4743419" cy="341632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REST API</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entirely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consistent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The main difference between the REST API and 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 </a:t>
            </a:r>
            <a:r>
              <a:rPr lang="en-US" sz="1800" b="1" dirty="0">
                <a:solidFill>
                  <a:schemeClr val="bg1"/>
                </a:solidFill>
                <a:latin typeface="Cascadia Code" panose="020B0609020000020004" pitchFamily="49" charset="0"/>
                <a:cs typeface="Cascadia Code" panose="020B0609020000020004" pitchFamily="49" charset="0"/>
              </a:rPr>
              <a:t>is that the </a:t>
            </a:r>
            <a:r>
              <a:rPr lang="en-US" sz="1800" b="1" dirty="0" err="1">
                <a:solidFill>
                  <a:schemeClr val="bg1"/>
                </a:solidFill>
                <a:latin typeface="Cascadia Code" panose="020B0609020000020004" pitchFamily="49" charset="0"/>
                <a:cs typeface="Cascadia Code" panose="020B0609020000020004" pitchFamily="49" charset="0"/>
              </a:rPr>
              <a:t>RESTful</a:t>
            </a:r>
            <a:r>
              <a:rPr lang="en-US" sz="1800" b="1" dirty="0">
                <a:solidFill>
                  <a:schemeClr val="bg1"/>
                </a:solidFill>
                <a:latin typeface="Cascadia Code" panose="020B0609020000020004" pitchFamily="49" charset="0"/>
                <a:cs typeface="Cascadia Code" panose="020B0609020000020004" pitchFamily="49" charset="0"/>
              </a:rPr>
              <a:t> API </a:t>
            </a:r>
            <a:r>
              <a:rPr lang="en-US" sz="1800" b="1" dirty="0">
                <a:solidFill>
                  <a:srgbClr val="92D050"/>
                </a:solidFill>
                <a:latin typeface="Cascadia Code" panose="020B0609020000020004" pitchFamily="49" charset="0"/>
                <a:cs typeface="Cascadia Code" panose="020B0609020000020004" pitchFamily="49" charset="0"/>
              </a:rPr>
              <a:t>is fully consistent </a:t>
            </a:r>
            <a:r>
              <a:rPr lang="en-US" sz="1800" b="1" dirty="0">
                <a:solidFill>
                  <a:schemeClr val="bg1"/>
                </a:solidFill>
                <a:latin typeface="Cascadia Code" panose="020B0609020000020004" pitchFamily="49" charset="0"/>
                <a:cs typeface="Cascadia Code" panose="020B0609020000020004" pitchFamily="49" charset="0"/>
              </a:rPr>
              <a:t>with the principles </a:t>
            </a:r>
            <a:r>
              <a:rPr lang="en-US" sz="1800" b="1" dirty="0">
                <a:solidFill>
                  <a:srgbClr val="92D050"/>
                </a:solidFill>
                <a:latin typeface="Cascadia Code" panose="020B0609020000020004" pitchFamily="49" charset="0"/>
                <a:cs typeface="Cascadia Code" panose="020B0609020000020004" pitchFamily="49" charset="0"/>
              </a:rPr>
              <a:t>of the REST architecture</a:t>
            </a:r>
            <a:r>
              <a:rPr lang="en-US" sz="1800" b="1" dirty="0">
                <a:solidFill>
                  <a:schemeClr val="bg1"/>
                </a:solidFill>
                <a:latin typeface="Cascadia Code" panose="020B0609020000020004" pitchFamily="49" charset="0"/>
                <a:cs typeface="Cascadia Code" panose="020B0609020000020004" pitchFamily="49" charset="0"/>
              </a:rPr>
              <a:t>, while </a:t>
            </a:r>
            <a:r>
              <a:rPr lang="en-US" sz="1800" b="1" dirty="0">
                <a:solidFill>
                  <a:srgbClr val="92D050"/>
                </a:solidFill>
                <a:latin typeface="Cascadia Code" panose="020B0609020000020004" pitchFamily="49" charset="0"/>
                <a:cs typeface="Cascadia Code" panose="020B0609020000020004" pitchFamily="49" charset="0"/>
              </a:rPr>
              <a:t>the REST API </a:t>
            </a:r>
            <a:r>
              <a:rPr lang="en-US" sz="1800" b="1" dirty="0">
                <a:solidFill>
                  <a:schemeClr val="bg1"/>
                </a:solidFill>
                <a:latin typeface="Cascadia Code" panose="020B0609020000020004" pitchFamily="49" charset="0"/>
                <a:cs typeface="Cascadia Code" panose="020B0609020000020004" pitchFamily="49" charset="0"/>
              </a:rPr>
              <a:t>can use some of these principles, but </a:t>
            </a:r>
            <a:r>
              <a:rPr lang="en-US" sz="1800" b="1" dirty="0">
                <a:solidFill>
                  <a:srgbClr val="92D050"/>
                </a:solidFill>
                <a:latin typeface="Cascadia Code" panose="020B0609020000020004" pitchFamily="49" charset="0"/>
                <a:cs typeface="Cascadia Code" panose="020B0609020000020004" pitchFamily="49" charset="0"/>
              </a:rPr>
              <a:t>does not have to use all </a:t>
            </a:r>
            <a:r>
              <a:rPr lang="en-US" sz="1800" b="1" dirty="0">
                <a:solidFill>
                  <a:schemeClr val="bg1"/>
                </a:solidFill>
                <a:latin typeface="Cascadia Code" panose="020B0609020000020004" pitchFamily="49" charset="0"/>
                <a:cs typeface="Cascadia Code" panose="020B0609020000020004" pitchFamily="49" charset="0"/>
              </a:rPr>
              <a:t>of them.</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78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442827" y="1713025"/>
            <a:ext cx="5591955" cy="1848108"/>
          </a:xfrm>
          <a:prstGeom prst="rect">
            <a:avLst/>
          </a:prstGeom>
        </p:spPr>
      </p:pic>
    </p:spTree>
    <p:extLst>
      <p:ext uri="{BB962C8B-B14F-4D97-AF65-F5344CB8AC3E}">
        <p14:creationId xmlns:p14="http://schemas.microsoft.com/office/powerpoint/2010/main" val="4199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24</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6164092" y="1175388"/>
            <a:ext cx="4648849" cy="3124636"/>
          </a:xfrm>
          <a:prstGeom prst="rect">
            <a:avLst/>
          </a:prstGeom>
        </p:spPr>
      </p:pic>
    </p:spTree>
    <p:extLst>
      <p:ext uri="{BB962C8B-B14F-4D97-AF65-F5344CB8AC3E}">
        <p14:creationId xmlns:p14="http://schemas.microsoft.com/office/powerpoint/2010/main" val="45886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5080136" y="1011523"/>
            <a:ext cx="6659580" cy="3743764"/>
          </a:xfrm>
          <a:prstGeom prst="rect">
            <a:avLst/>
          </a:prstGeom>
        </p:spPr>
      </p:pic>
    </p:spTree>
    <p:extLst>
      <p:ext uri="{BB962C8B-B14F-4D97-AF65-F5344CB8AC3E}">
        <p14:creationId xmlns:p14="http://schemas.microsoft.com/office/powerpoint/2010/main" val="389389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on</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port</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smtClean="0">
                <a:solidFill>
                  <a:srgbClr val="92D050"/>
                </a:solidFill>
                <a:latin typeface="Cascadia Code" panose="020B0609020000020004" pitchFamily="49" charset="0"/>
                <a:cs typeface="Cascadia Code" panose="020B0609020000020004" pitchFamily="49" charset="0"/>
              </a:rPr>
              <a:t>80</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respond</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to</a:t>
            </a:r>
            <a:r>
              <a:rPr lang="ru-RU" sz="1800" b="1" dirty="0">
                <a:solidFill>
                  <a:srgbClr val="92D050"/>
                </a:solidFill>
                <a:latin typeface="Cascadia Code" panose="020B0609020000020004" pitchFamily="49" charset="0"/>
                <a:cs typeface="Cascadia Code" panose="020B0609020000020004" pitchFamily="49" charset="0"/>
              </a:rPr>
              <a:t> HTTP </a:t>
            </a:r>
            <a:r>
              <a:rPr lang="ru-RU" sz="1800" b="1" dirty="0" err="1">
                <a:solidFill>
                  <a:srgbClr val="92D050"/>
                </a:solidFill>
                <a:latin typeface="Cascadia Code" panose="020B0609020000020004" pitchFamily="49" charset="0"/>
                <a:cs typeface="Cascadia Code" panose="020B0609020000020004" pitchFamily="49" charset="0"/>
              </a:rPr>
              <a:t>requests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a:t>
            </a:r>
            <a:r>
              <a:rPr lang="ru-RU" sz="1800" b="1" dirty="0">
                <a:solidFill>
                  <a:srgbClr val="92D050"/>
                </a:solidFill>
                <a:latin typeface="Cascadia Code" panose="020B0609020000020004" pitchFamily="49" charset="0"/>
                <a:cs typeface="Cascadia Code" panose="020B0609020000020004" pitchFamily="49" charset="0"/>
              </a:rPr>
              <a:t>OK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7" name="Рисунок 6"/>
          <p:cNvPicPr>
            <a:picLocks noChangeAspect="1"/>
          </p:cNvPicPr>
          <p:nvPr/>
        </p:nvPicPr>
        <p:blipFill>
          <a:blip r:embed="rId2"/>
          <a:stretch>
            <a:fillRect/>
          </a:stretch>
        </p:blipFill>
        <p:spPr>
          <a:xfrm>
            <a:off x="3930489" y="1674533"/>
            <a:ext cx="6154009" cy="2057687"/>
          </a:xfrm>
          <a:prstGeom prst="rect">
            <a:avLst/>
          </a:prstGeom>
        </p:spPr>
      </p:pic>
      <p:sp>
        <p:nvSpPr>
          <p:cNvPr id="8" name="Прямоугольник 7"/>
          <p:cNvSpPr/>
          <p:nvPr/>
        </p:nvSpPr>
        <p:spPr>
          <a:xfrm>
            <a:off x="233558" y="1127618"/>
            <a:ext cx="11427499"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smtClean="0">
                <a:solidFill>
                  <a:schemeClr val="bg1"/>
                </a:solidFill>
                <a:latin typeface="Cascadia Code" panose="020B0609020000020004" pitchFamily="49" charset="0"/>
                <a:cs typeface="Cascadia Code" panose="020B0609020000020004" pitchFamily="49" charset="0"/>
              </a:rPr>
              <a:t>REST</a:t>
            </a:r>
            <a:r>
              <a:rPr lang="en-US" sz="1800" b="1" dirty="0" err="1" smtClean="0">
                <a:solidFill>
                  <a:schemeClr val="bg1"/>
                </a:solidFill>
                <a:latin typeface="Cascadia Code" panose="020B0609020000020004" pitchFamily="49" charset="0"/>
                <a:cs typeface="Cascadia Code" panose="020B0609020000020004" pitchFamily="49" charset="0"/>
              </a:rPr>
              <a:t>Ful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API:</a:t>
            </a:r>
          </a:p>
        </p:txBody>
      </p:sp>
      <p:sp>
        <p:nvSpPr>
          <p:cNvPr id="9" name="Прямоугольник 8"/>
          <p:cNvSpPr/>
          <p:nvPr/>
        </p:nvSpPr>
        <p:spPr>
          <a:xfrm>
            <a:off x="233558" y="1578659"/>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0" name="Прямоугольник 9"/>
          <p:cNvSpPr/>
          <p:nvPr/>
        </p:nvSpPr>
        <p:spPr>
          <a:xfrm>
            <a:off x="233558" y="4046853"/>
            <a:ext cx="6502400" cy="1754326"/>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C</a:t>
            </a:r>
            <a:r>
              <a:rPr lang="ru-RU" sz="1800" b="1" dirty="0" err="1">
                <a:solidFill>
                  <a:schemeClr val="bg1"/>
                </a:solidFill>
                <a:latin typeface="Cascadia Code" panose="020B0609020000020004" pitchFamily="49" charset="0"/>
                <a:cs typeface="Cascadia Code" panose="020B0609020000020004" pitchFamily="49" charset="0"/>
              </a:rPr>
              <a:t>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For 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1" name="Прямоугольник 10"/>
          <p:cNvSpPr/>
          <p:nvPr/>
        </p:nvSpPr>
        <p:spPr>
          <a:xfrm>
            <a:off x="5292436" y="6986163"/>
            <a:ext cx="6881079" cy="2308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9181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110833" y="948426"/>
            <a:ext cx="6058746" cy="2581635"/>
          </a:xfrm>
          <a:prstGeom prst="rect">
            <a:avLst/>
          </a:prstGeom>
        </p:spPr>
      </p:pic>
      <p:pic>
        <p:nvPicPr>
          <p:cNvPr id="7" name="Рисунок 6"/>
          <p:cNvPicPr>
            <a:picLocks noChangeAspect="1"/>
          </p:cNvPicPr>
          <p:nvPr/>
        </p:nvPicPr>
        <p:blipFill>
          <a:blip r:embed="rId3"/>
          <a:stretch>
            <a:fillRect/>
          </a:stretch>
        </p:blipFill>
        <p:spPr>
          <a:xfrm>
            <a:off x="7001164" y="4189287"/>
            <a:ext cx="4829849" cy="2229161"/>
          </a:xfrm>
          <a:prstGeom prst="rect">
            <a:avLst/>
          </a:prstGeom>
        </p:spPr>
      </p:pic>
      <p:sp>
        <p:nvSpPr>
          <p:cNvPr id="8" name="Прямоугольник 7"/>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4"/>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233559" y="925188"/>
            <a:ext cx="4877274" cy="2308324"/>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endParaRPr lang="ru-RU" sz="1800" b="1" dirty="0" smtClean="0">
              <a:solidFill>
                <a:schemeClr val="bg1"/>
              </a:solidFill>
              <a:latin typeface="Cascadia Mono" panose="020B0609020000020004" pitchFamily="49" charset="0"/>
            </a:endParaRPr>
          </a:p>
          <a:p>
            <a:endParaRPr lang="ru-RU" sz="1800" b="1" dirty="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Creating a </a:t>
            </a:r>
            <a:r>
              <a:rPr lang="en-US" sz="1800" b="1" dirty="0" smtClean="0">
                <a:solidFill>
                  <a:srgbClr val="92D050"/>
                </a:solidFill>
                <a:latin typeface="Cascadia Mono" panose="020B0609020000020004" pitchFamily="49" charset="0"/>
              </a:rPr>
              <a:t>http::request&lt;http::string_body&gt; </a:t>
            </a:r>
            <a:r>
              <a:rPr lang="en-US" sz="1800" b="1" dirty="0" smtClean="0">
                <a:solidFill>
                  <a:schemeClr val="bg1"/>
                </a:solidFill>
                <a:latin typeface="Cascadia Mono" panose="020B0609020000020004" pitchFamily="49" charset="0"/>
              </a:rPr>
              <a:t>object which used from setup request object. Then setting a </a:t>
            </a:r>
            <a:r>
              <a:rPr lang="en-US" sz="1800" b="1" dirty="0" smtClean="0">
                <a:solidFill>
                  <a:srgbClr val="92D050"/>
                </a:solidFill>
                <a:latin typeface="Cascadia Mono" panose="020B0609020000020004" pitchFamily="49" charset="0"/>
              </a:rPr>
              <a:t>host</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user_agent</a:t>
            </a:r>
            <a:r>
              <a:rPr lang="en-US" sz="1800" b="1" dirty="0" smtClean="0">
                <a:solidFill>
                  <a:schemeClr val="bg1"/>
                </a:solidFill>
                <a:latin typeface="Cascadia Mono" panose="020B0609020000020004" pitchFamily="49" charset="0"/>
              </a:rPr>
              <a:t>, </a:t>
            </a:r>
            <a:r>
              <a:rPr lang="en-US" sz="1800" b="1" dirty="0" smtClean="0">
                <a:solidFill>
                  <a:srgbClr val="92D050"/>
                </a:solidFill>
                <a:latin typeface="Cascadia Mono" panose="020B0609020000020004" pitchFamily="49" charset="0"/>
              </a:rPr>
              <a:t>method</a:t>
            </a:r>
            <a:r>
              <a:rPr lang="en-US" sz="1800" b="1" dirty="0" smtClean="0">
                <a:solidFill>
                  <a:schemeClr val="bg1"/>
                </a:solidFill>
                <a:latin typeface="Cascadia Mono" panose="020B0609020000020004" pitchFamily="49" charset="0"/>
              </a:rPr>
              <a:t>, </a:t>
            </a:r>
            <a:r>
              <a:rPr lang="en-US" sz="1800" b="1" dirty="0">
                <a:solidFill>
                  <a:srgbClr val="92D050"/>
                </a:solidFill>
                <a:latin typeface="Cascadia Mono" panose="020B0609020000020004" pitchFamily="49" charset="0"/>
              </a:rPr>
              <a:t>body</a:t>
            </a:r>
            <a:r>
              <a:rPr lang="en-US" sz="1800" b="1" dirty="0">
                <a:solidFill>
                  <a:schemeClr val="bg1"/>
                </a:solidFill>
                <a:latin typeface="Cascadia Mono" panose="020B0609020000020004" pitchFamily="49" charset="0"/>
              </a:rPr>
              <a:t> for </a:t>
            </a:r>
            <a:r>
              <a:rPr lang="en-US" sz="1800" b="1" dirty="0" smtClean="0">
                <a:solidFill>
                  <a:schemeClr val="bg1"/>
                </a:solidFill>
                <a:latin typeface="Cascadia Mono" panose="020B0609020000020004" pitchFamily="49" charset="0"/>
              </a:rPr>
              <a:t>forming</a:t>
            </a:r>
            <a:r>
              <a:rPr lang="ru-RU" sz="1800" b="1" dirty="0" smtClean="0">
                <a:solidFill>
                  <a:schemeClr val="bg1"/>
                </a:solidFill>
                <a:latin typeface="Cascadia Mono" panose="020B0609020000020004" pitchFamily="49" charset="0"/>
              </a:rPr>
              <a: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
        <p:nvSpPr>
          <p:cNvPr id="2" name="Прямоугольник 1"/>
          <p:cNvSpPr/>
          <p:nvPr/>
        </p:nvSpPr>
        <p:spPr>
          <a:xfrm>
            <a:off x="233559" y="3318709"/>
            <a:ext cx="6767605" cy="3970318"/>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reading a </a:t>
            </a:r>
            <a:r>
              <a:rPr lang="en-US" sz="1800" b="1" dirty="0">
                <a:solidFill>
                  <a:schemeClr val="bg1"/>
                </a:solidFill>
                <a:latin typeface="Cascadia Mono" panose="020B0609020000020004" pitchFamily="49" charset="0"/>
              </a:rPr>
              <a:t>request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endParaRPr lang="ru-RU" sz="1800" b="1" dirty="0">
              <a:solidFill>
                <a:schemeClr val="bg1"/>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Mono" panose="020B0609020000020004" pitchFamily="49" charset="0"/>
            </a:endParaRPr>
          </a:p>
        </p:txBody>
      </p:sp>
    </p:spTree>
    <p:extLst>
      <p:ext uri="{BB962C8B-B14F-4D97-AF65-F5344CB8AC3E}">
        <p14:creationId xmlns:p14="http://schemas.microsoft.com/office/powerpoint/2010/main" val="119752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5832344" y="190448"/>
            <a:ext cx="5071630" cy="2644010"/>
          </a:xfrm>
          <a:prstGeom prst="rect">
            <a:avLst/>
          </a:prstGeom>
        </p:spPr>
      </p:pic>
      <p:pic>
        <p:nvPicPr>
          <p:cNvPr id="8" name="Рисунок 7"/>
          <p:cNvPicPr>
            <a:picLocks noChangeAspect="1"/>
          </p:cNvPicPr>
          <p:nvPr/>
        </p:nvPicPr>
        <p:blipFill>
          <a:blip r:embed="rId4"/>
          <a:stretch>
            <a:fillRect/>
          </a:stretch>
        </p:blipFill>
        <p:spPr>
          <a:xfrm>
            <a:off x="5832344" y="2832927"/>
            <a:ext cx="5071630" cy="3943072"/>
          </a:xfrm>
          <a:prstGeom prst="rect">
            <a:avLst/>
          </a:prstGeom>
        </p:spPr>
      </p:pic>
      <p:sp>
        <p:nvSpPr>
          <p:cNvPr id="2" name="Прямоугольник 1"/>
          <p:cNvSpPr/>
          <p:nvPr/>
        </p:nvSpPr>
        <p:spPr>
          <a:xfrm>
            <a:off x="233559" y="951258"/>
            <a:ext cx="4628190" cy="369332"/>
          </a:xfrm>
          <a:prstGeom prst="rect">
            <a:avLst/>
          </a:prstGeom>
        </p:spPr>
        <p:txBody>
          <a:bodyPr wrap="non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handling </a:t>
            </a:r>
            <a:r>
              <a:rPr lang="en-US" sz="1800" b="1" dirty="0">
                <a:solidFill>
                  <a:schemeClr val="bg1"/>
                </a:solidFill>
                <a:latin typeface="Cascadia Mono" panose="020B0609020000020004" pitchFamily="49" charset="0"/>
              </a:rPr>
              <a:t>a request:</a:t>
            </a:r>
            <a:endParaRPr lang="ru-RU" sz="1800" b="1" dirty="0">
              <a:solidFill>
                <a:schemeClr val="bg1"/>
              </a:solidFill>
              <a:latin typeface="Cascadia Mono" panose="020B0609020000020004" pitchFamily="49" charset="0"/>
            </a:endParaRPr>
          </a:p>
        </p:txBody>
      </p:sp>
      <p:sp>
        <p:nvSpPr>
          <p:cNvPr id="3" name="Прямоугольник 2"/>
          <p:cNvSpPr/>
          <p:nvPr/>
        </p:nvSpPr>
        <p:spPr>
          <a:xfrm>
            <a:off x="233559" y="1451168"/>
            <a:ext cx="4628190" cy="5355312"/>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a:solidFill>
                  <a:srgbClr val="92D050"/>
                </a:solidFill>
                <a:latin typeface="Cascadia Code" panose="020B0609020000020004" pitchFamily="49" charset="0"/>
                <a:cs typeface="Cascadia Code" panose="020B0609020000020004" pitchFamily="49" charset="0"/>
              </a:rPr>
              <a:t>http::status::ok</a:t>
            </a:r>
            <a:r>
              <a:rPr lang="en-US" sz="1800" b="1" dirty="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and the content type to </a:t>
            </a:r>
            <a:r>
              <a:rPr lang="en-US" sz="1800" b="1" dirty="0" smtClean="0">
                <a:solidFill>
                  <a:schemeClr val="bg1"/>
                </a:solidFill>
                <a:latin typeface="Cascadia Code" panose="020B0609020000020004" pitchFamily="49" charset="0"/>
                <a:cs typeface="Cascadia Code" panose="020B0609020000020004" pitchFamily="49" charset="0"/>
              </a:rPr>
              <a:t>text/plain. </a:t>
            </a:r>
            <a:r>
              <a:rPr lang="en-US" sz="1800" b="1" dirty="0">
                <a:solidFill>
                  <a:schemeClr val="bg1"/>
                </a:solidFill>
                <a:latin typeface="Cascadia Code" panose="020B0609020000020004" pitchFamily="49" charset="0"/>
                <a:cs typeface="Cascadia Code" panose="020B0609020000020004" pitchFamily="49" charset="0"/>
              </a:rPr>
              <a:t>We also set the keep-alive flag for the response to maintain a persistent connection.</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a:solidFill>
                  <a:srgbClr val="FFFF00"/>
                </a:solidFill>
                <a:latin typeface="Cascadia Code" panose="020B0609020000020004" pitchFamily="49" charset="0"/>
                <a:cs typeface="Cascadia Code" panose="020B0609020000020004" pitchFamily="49" charset="0"/>
              </a:rPr>
              <a:t>prepare_payload</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a:solidFill>
                  <a:srgbClr val="FFFF00"/>
                </a:solidFill>
                <a:latin typeface="Cascadia Code" panose="020B0609020000020004" pitchFamily="49" charset="0"/>
                <a:cs typeface="Cascadia Code" panose="020B0609020000020004" pitchFamily="49" charset="0"/>
              </a:rPr>
              <a:t>http::write() </a:t>
            </a:r>
            <a:r>
              <a:rPr lang="en-US" sz="1800" b="1" dirty="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5208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233559" y="1179119"/>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142579" y="2413692"/>
            <a:ext cx="2238687" cy="1600423"/>
          </a:xfrm>
          <a:prstGeom prst="rect">
            <a:avLst/>
          </a:prstGeom>
        </p:spPr>
      </p:pic>
      <p:sp>
        <p:nvSpPr>
          <p:cNvPr id="9" name="Прямоугольник 8"/>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302385" y="1587425"/>
            <a:ext cx="3972479" cy="2667372"/>
          </a:xfrm>
          <a:prstGeom prst="rect">
            <a:avLst/>
          </a:prstGeom>
        </p:spPr>
      </p:pic>
      <p:sp>
        <p:nvSpPr>
          <p:cNvPr id="13" name="Прямоугольник 12"/>
          <p:cNvSpPr/>
          <p:nvPr/>
        </p:nvSpPr>
        <p:spPr>
          <a:xfrm>
            <a:off x="233559" y="4354673"/>
            <a:ext cx="11073538" cy="203132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This example </a:t>
            </a:r>
            <a:r>
              <a:rPr lang="en-US" sz="1800" b="1" dirty="0">
                <a:solidFill>
                  <a:srgbClr val="92D050"/>
                </a:solidFill>
                <a:latin typeface="Cascadia Code" panose="020B0609020000020004" pitchFamily="49" charset="0"/>
                <a:cs typeface="Cascadia Code" panose="020B0609020000020004" pitchFamily="49" charset="0"/>
              </a:rPr>
              <a:t>creates a server </a:t>
            </a:r>
            <a:r>
              <a:rPr lang="en-US" sz="1800" b="1" dirty="0">
                <a:solidFill>
                  <a:schemeClr val="bg1"/>
                </a:solidFill>
                <a:latin typeface="Cascadia Code" panose="020B0609020000020004" pitchFamily="49" charset="0"/>
                <a:cs typeface="Cascadia Code" panose="020B0609020000020004" pitchFamily="49" charset="0"/>
              </a:rPr>
              <a:t>that listens for incoming connections on </a:t>
            </a:r>
            <a:r>
              <a:rPr lang="en-US" sz="1800" b="1" dirty="0">
                <a:solidFill>
                  <a:srgbClr val="92D050"/>
                </a:solidFill>
                <a:latin typeface="Cascadia Code" panose="020B0609020000020004" pitchFamily="49" charset="0"/>
                <a:cs typeface="Cascadia Code" panose="020B0609020000020004" pitchFamily="49" charset="0"/>
              </a:rPr>
              <a:t>port </a:t>
            </a:r>
            <a:r>
              <a:rPr lang="en-US" sz="1800" b="1" dirty="0" smtClean="0">
                <a:solidFill>
                  <a:srgbClr val="92D050"/>
                </a:solidFill>
                <a:latin typeface="Cascadia Code" panose="020B0609020000020004" pitchFamily="49" charset="0"/>
                <a:cs typeface="Cascadia Code" panose="020B0609020000020004" pitchFamily="49" charset="0"/>
              </a:rPr>
              <a:t>80</a:t>
            </a:r>
            <a:r>
              <a:rPr lang="en-US" sz="1800" b="1" dirty="0">
                <a:solidFill>
                  <a:schemeClr val="bg1"/>
                </a:solidFill>
                <a:latin typeface="Cascadia Code" panose="020B0609020000020004" pitchFamily="49" charset="0"/>
                <a:cs typeface="Cascadia Code" panose="020B0609020000020004" pitchFamily="49" charset="0"/>
              </a:rPr>
              <a:t>. When the server receives </a:t>
            </a:r>
            <a:r>
              <a:rPr lang="en-US" sz="1800" b="1" dirty="0">
                <a:solidFill>
                  <a:srgbClr val="92D050"/>
                </a:solidFill>
                <a:latin typeface="Cascadia Code" panose="020B0609020000020004" pitchFamily="49" charset="0"/>
                <a:cs typeface="Cascadia Code" panose="020B0609020000020004" pitchFamily="49" charset="0"/>
              </a:rPr>
              <a:t>GET requests </a:t>
            </a:r>
            <a:r>
              <a:rPr lang="en-US" sz="1800" b="1" dirty="0">
                <a:solidFill>
                  <a:schemeClr val="bg1"/>
                </a:solidFill>
                <a:latin typeface="Cascadia Code" panose="020B0609020000020004" pitchFamily="49" charset="0"/>
                <a:cs typeface="Cascadia Code" panose="020B0609020000020004" pitchFamily="49" charset="0"/>
              </a:rPr>
              <a:t>at the </a:t>
            </a:r>
            <a:r>
              <a:rPr lang="en-US" sz="1800" b="1" dirty="0">
                <a:solidFill>
                  <a:srgbClr val="92D050"/>
                </a:solidFill>
                <a:latin typeface="Cascadia Code" panose="020B0609020000020004" pitchFamily="49" charset="0"/>
                <a:cs typeface="Cascadia Code" panose="020B0609020000020004" pitchFamily="49" charset="0"/>
              </a:rPr>
              <a:t>"/hello" </a:t>
            </a:r>
            <a:r>
              <a:rPr lang="en-US" sz="1800" b="1" dirty="0">
                <a:solidFill>
                  <a:schemeClr val="bg1"/>
                </a:solidFill>
                <a:latin typeface="Cascadia Code" panose="020B0609020000020004" pitchFamily="49" charset="0"/>
                <a:cs typeface="Cascadia Code" panose="020B0609020000020004" pitchFamily="49" charset="0"/>
              </a:rPr>
              <a:t>or </a:t>
            </a:r>
            <a:r>
              <a:rPr lang="en-US" sz="1800" b="1" dirty="0">
                <a:solidFill>
                  <a:srgbClr val="92D050"/>
                </a:solidFill>
                <a:latin typeface="Cascadia Code" panose="020B0609020000020004" pitchFamily="49" charset="0"/>
                <a:cs typeface="Cascadia Code" panose="020B0609020000020004" pitchFamily="49" charset="0"/>
              </a:rPr>
              <a:t>"/goodbye" </a:t>
            </a:r>
            <a:r>
              <a:rPr lang="en-US" sz="1800" b="1" dirty="0">
                <a:solidFill>
                  <a:schemeClr val="bg1"/>
                </a:solidFill>
                <a:latin typeface="Cascadia Code" panose="020B0609020000020004" pitchFamily="49" charset="0"/>
                <a:cs typeface="Cascadia Code" panose="020B0609020000020004" pitchFamily="49" charset="0"/>
              </a:rPr>
              <a:t>URLs, it sends a response with an appropriate message. If the server receives requests for another URL, it sends a response with a 404 </a:t>
            </a:r>
            <a:r>
              <a:rPr lang="en-US" sz="1800" b="1" dirty="0">
                <a:solidFill>
                  <a:srgbClr val="92D050"/>
                </a:solidFill>
                <a:latin typeface="Cascadia Code" panose="020B0609020000020004" pitchFamily="49" charset="0"/>
                <a:cs typeface="Cascadia Code" panose="020B0609020000020004" pitchFamily="49" charset="0"/>
              </a:rPr>
              <a:t>"Not found" </a:t>
            </a:r>
            <a:r>
              <a:rPr lang="en-US" sz="1800" b="1" dirty="0">
                <a:solidFill>
                  <a:schemeClr val="bg1"/>
                </a:solidFill>
                <a:latin typeface="Cascadia Code" panose="020B0609020000020004" pitchFamily="49" charset="0"/>
                <a:cs typeface="Cascadia Code" panose="020B0609020000020004" pitchFamily="49" charset="0"/>
              </a:rPr>
              <a:t>code.</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This example demonstrates the basic principles of </a:t>
            </a:r>
            <a:r>
              <a:rPr lang="en-US" sz="1800" b="1" dirty="0">
                <a:solidFill>
                  <a:srgbClr val="92D050"/>
                </a:solidFill>
                <a:latin typeface="Cascadia Code" panose="020B0609020000020004" pitchFamily="49" charset="0"/>
                <a:cs typeface="Cascadia Code" panose="020B0609020000020004" pitchFamily="49" charset="0"/>
              </a:rPr>
              <a:t>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a:t>
            </a:r>
            <a:r>
              <a:rPr lang="en-US" sz="1800" b="1" dirty="0">
                <a:solidFill>
                  <a:schemeClr val="bg1"/>
                </a:solidFill>
                <a:latin typeface="Cascadia Code" panose="020B0609020000020004" pitchFamily="49" charset="0"/>
                <a:cs typeface="Cascadia Code" panose="020B0609020000020004" pitchFamily="49" charset="0"/>
              </a:rPr>
              <a:t>, such as </a:t>
            </a:r>
            <a:r>
              <a:rPr lang="en-US" sz="1800" b="1" dirty="0">
                <a:solidFill>
                  <a:srgbClr val="92D050"/>
                </a:solidFill>
                <a:latin typeface="Cascadia Code" panose="020B0609020000020004" pitchFamily="49" charset="0"/>
                <a:cs typeface="Cascadia Code" panose="020B0609020000020004" pitchFamily="49" charset="0"/>
              </a:rPr>
              <a:t>using HTTP methods and URLs </a:t>
            </a:r>
            <a:r>
              <a:rPr lang="en-US" sz="1800" b="1" dirty="0">
                <a:solidFill>
                  <a:schemeClr val="bg1"/>
                </a:solidFill>
                <a:latin typeface="Cascadia Code" panose="020B0609020000020004" pitchFamily="49" charset="0"/>
                <a:cs typeface="Cascadia Code" panose="020B0609020000020004" pitchFamily="49" charset="0"/>
              </a:rPr>
              <a:t>for requests and responses</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374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31</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32</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5631" y="772744"/>
            <a:ext cx="4493235" cy="5287040"/>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10" y="772743"/>
            <a:ext cx="3699190" cy="5317111"/>
          </a:xfrm>
          <a:prstGeom prst="rect">
            <a:avLst/>
          </a:prstGeom>
        </p:spPr>
      </p:pic>
      <p:sp>
        <p:nvSpPr>
          <p:cNvPr id="9" name="Прямоугольник 8"/>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82" y="1000716"/>
            <a:ext cx="13004800" cy="5110567"/>
          </a:xfrm>
          <a:prstGeom prst="rect">
            <a:avLst/>
          </a:prstGeom>
        </p:spPr>
      </p:pic>
      <p:sp>
        <p:nvSpPr>
          <p:cNvPr id="5" name="Прямоугольник 4"/>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3052</TotalTime>
  <Words>1648</Words>
  <Application>Microsoft Office PowerPoint</Application>
  <PresentationFormat>Произвольный</PresentationFormat>
  <Paragraphs>230</Paragraphs>
  <Slides>32</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32</vt:i4>
      </vt:variant>
    </vt:vector>
  </HeadingPairs>
  <TitlesOfParts>
    <vt:vector size="41" baseType="lpstr">
      <vt:lpstr>Cascadia Mono</vt:lpstr>
      <vt:lpstr>Street Threat</vt:lpstr>
      <vt:lpstr>Century Schoolbook</vt:lpstr>
      <vt:lpstr>Calibri</vt:lpstr>
      <vt:lpstr>Arial</vt:lpstr>
      <vt:lpstr>Cascadia Code</vt:lpstr>
      <vt:lpstr>Arial Nova Cond Light</vt:lpstr>
      <vt:lpstr>Wingdings 2</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112</cp:revision>
  <dcterms:created xsi:type="dcterms:W3CDTF">2023-06-15T13:17:44Z</dcterms:created>
  <dcterms:modified xsi:type="dcterms:W3CDTF">2023-06-30T21:15:17Z</dcterms:modified>
</cp:coreProperties>
</file>